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9"/>
  </p:notesMasterIdLst>
  <p:sldIdLst>
    <p:sldId id="1781" r:id="rId6"/>
    <p:sldId id="259" r:id="rId7"/>
    <p:sldId id="256" r:id="rId8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 Wood" userId="4cf08604-c20d-4b8b-8739-8e7bc688dd24" providerId="ADAL" clId="{E0F9EB51-1168-4EFA-B49F-CFCB6F644E37}"/>
    <pc:docChg chg="modSld">
      <pc:chgData name="Natalie Wood" userId="4cf08604-c20d-4b8b-8739-8e7bc688dd24" providerId="ADAL" clId="{E0F9EB51-1168-4EFA-B49F-CFCB6F644E37}" dt="2023-09-12T06:56:55.350" v="1" actId="20577"/>
      <pc:docMkLst>
        <pc:docMk/>
      </pc:docMkLst>
      <pc:sldChg chg="modSp">
        <pc:chgData name="Natalie Wood" userId="4cf08604-c20d-4b8b-8739-8e7bc688dd24" providerId="ADAL" clId="{E0F9EB51-1168-4EFA-B49F-CFCB6F644E37}" dt="2023-09-12T06:56:55.350" v="1" actId="20577"/>
        <pc:sldMkLst>
          <pc:docMk/>
          <pc:sldMk cId="1541018138" sldId="1781"/>
        </pc:sldMkLst>
        <pc:graphicFrameChg chg="modGraphic">
          <ac:chgData name="Natalie Wood" userId="4cf08604-c20d-4b8b-8739-8e7bc688dd24" providerId="ADAL" clId="{E0F9EB51-1168-4EFA-B49F-CFCB6F644E37}" dt="2023-09-12T06:56:55.350" v="1" actId="20577"/>
          <ac:graphicFrameMkLst>
            <pc:docMk/>
            <pc:sldMk cId="1541018138" sldId="1781"/>
            <ac:graphicFrameMk id="3" creationId="{19CD4200-EED8-46A5-81B6-5DBD0DD2F7B8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2BEC3DE2-A1DC-4642-915A-24F5FB1DB3FB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36D653F8-A3FE-4A71-901D-39C5CFD85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424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7934FB-FE6E-43A3-96FC-EBA84AA398C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03330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356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239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784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898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159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54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51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903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166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552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967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E62B8-8462-4FD6-B6A9-2497F9B171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7D48F-F15E-4FA9-A8EF-EF80F79928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73E23-FB12-4E6D-AD8F-73F141D98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198CC-7E92-48C6-BD2E-5AE0CE502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715163-7217-4F2B-A9CF-F4701D40F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0157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DB741-C7BB-457A-8E63-4A480E2C0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49C006-CEB1-4D74-9B96-47B9369E94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5EB2B7-7A8B-4D1D-92CE-8D96A56FE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A5335D-76E1-4C86-94E8-BBA1EDBD4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5D8719-B455-499E-8C08-FCC881BCC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322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2EB03-C8DA-417F-B6E6-76C8AEAA8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020968-3A21-4F59-8DAA-163C6E96AA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DA75A-16EA-489B-8FAF-942268C33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FC6BA5-A9BB-44D6-850B-4E55C7F02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59BBD-707D-45C8-AFD5-A06F71829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597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AC3C0-CE09-47FD-8F1D-301BD330B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0BF2-4532-4715-B4D1-38A1B3E662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26374A-12AF-4647-B9DA-7986FCC3C6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54505F-E60B-4FF2-A75F-A7798E9B2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4CFA7F-AED1-44AD-A96C-7A5106F76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0802E1-F999-428A-8E3E-4CDE925E4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6708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D3837-5029-4575-AC7B-4588B163A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753DA5-BF78-491D-B47B-1EB20608E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E1B009-9D46-45BD-B27F-D34CC1B949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0458F3-6895-4D0F-BB05-CE965E75F0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8FEA32-A0D5-4FB3-8250-063961C13F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929D85-6391-48F9-B31C-A7B1E68E8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8F2C40-EF43-48D7-A812-D1CA3B5B2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D9F0C7-4129-41F0-88A8-1D7B245B4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3717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8D38A-4EF0-40DA-977D-22AD20CD3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C4CCC2-E320-41A9-8177-2A0FC05AC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01AE70-C78C-435D-BA14-7E26BF00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347823-3713-4331-AD2A-E2DA30C34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2774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52015B-21C9-4908-859C-B4DCA1892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C64AC6-0F9E-42E9-A868-81652D3CE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2BDDEB-768B-47B8-A93E-1C702B994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1119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00F4C-5E74-45BB-84CB-C2386EAD7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17A32A-9294-4279-B6DC-2D8880916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092A30-284B-4C48-ACD8-8833CFFCD5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780F29-9EDB-4BAC-BF74-F6E3AC45D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E284E0-CD29-4C88-A0D4-12EDA8B32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1AF9AE-188C-415B-BE29-8F8F16F3B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1248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92778-080E-44B0-8D18-775A7E73C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22803E-12E7-4099-8E3B-E60E4EE643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1BC12B-6E23-4680-8932-D4A4177C94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FB83AF-2C8C-474C-811C-39566D66C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D5FB96-079D-44B4-8724-0148336D4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2BEF20-FC7F-48F9-808A-5C0A238C4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532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7885C-4355-4271-82F1-620AFD166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CF4232-1BAD-4951-8A12-93C483CBD3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E354A5-0230-464F-9052-B7CFECC10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B8A1DF-64EC-49F8-A306-669967E8F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A74870-00DC-4FC5-90A8-37D9471BB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4893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ABB609-5E3E-4F3F-B898-418149B1D9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06E9B7-FB9E-4114-82C0-77DBCCBE4E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224E52-BD1B-4BF0-98EB-F1FB85167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E533-DF77-4008-A300-ED4EB3EA0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81F98F-AA2F-4C4B-8741-EA914EDFB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851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9D5A7-996A-4B51-AC55-644F4BC2EF4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617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D24111-A642-4212-A9E2-AA60BF958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664682-1311-4D94-90CF-8081369F72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F833A2-6B45-46DA-8C4D-AB773E708D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6A68A-751D-492A-9783-AE85816022E9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9BE0C9-534A-47D5-8FC5-5425CD99B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744CC-3DB0-47E0-8DE9-6186EBC73E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1CCFA-69AB-470D-AB7C-07B839C6D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376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76200" y="99201"/>
            <a:ext cx="8896350" cy="492125"/>
          </a:xfrm>
        </p:spPr>
        <p:txBody>
          <a:bodyPr anchorCtr="1">
            <a:noAutofit/>
          </a:bodyPr>
          <a:lstStyle/>
          <a:p>
            <a:pPr algn="ctr" eaLnBrk="1" hangingPunct="1"/>
            <a:r>
              <a:rPr lang="en-GB" altLang="en-US" sz="1800" b="1" dirty="0">
                <a:solidFill>
                  <a:srgbClr val="A14824"/>
                </a:solidFill>
                <a:latin typeface="Century Gothic" panose="020B0502020202020204" pitchFamily="34" charset="0"/>
              </a:rPr>
              <a:t>How does the geography of Kampong Ayer compare with the geography of where I live ?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19CD4200-EED8-46A5-81B6-5DBD0DD2F7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7773836"/>
              </p:ext>
            </p:extLst>
          </p:nvPr>
        </p:nvGraphicFramePr>
        <p:xfrm>
          <a:off x="76200" y="569924"/>
          <a:ext cx="8896350" cy="623690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250092">
                  <a:extLst>
                    <a:ext uri="{9D8B030D-6E8A-4147-A177-3AD203B41FA5}">
                      <a16:colId xmlns:a16="http://schemas.microsoft.com/office/drawing/2014/main" val="4186730976"/>
                    </a:ext>
                  </a:extLst>
                </a:gridCol>
                <a:gridCol w="2372497">
                  <a:extLst>
                    <a:ext uri="{9D8B030D-6E8A-4147-A177-3AD203B41FA5}">
                      <a16:colId xmlns:a16="http://schemas.microsoft.com/office/drawing/2014/main" val="2628771195"/>
                    </a:ext>
                  </a:extLst>
                </a:gridCol>
                <a:gridCol w="2673411">
                  <a:extLst>
                    <a:ext uri="{9D8B030D-6E8A-4147-A177-3AD203B41FA5}">
                      <a16:colId xmlns:a16="http://schemas.microsoft.com/office/drawing/2014/main" val="308867682"/>
                    </a:ext>
                  </a:extLst>
                </a:gridCol>
                <a:gridCol w="2600350">
                  <a:extLst>
                    <a:ext uri="{9D8B030D-6E8A-4147-A177-3AD203B41FA5}">
                      <a16:colId xmlns:a16="http://schemas.microsoft.com/office/drawing/2014/main" val="3368322103"/>
                    </a:ext>
                  </a:extLst>
                </a:gridCol>
              </a:tblGrid>
              <a:tr h="391368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482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lvl="0"/>
                      <a:endParaRPr lang="en-GB" sz="180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Key Questions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1482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5188173"/>
                  </a:ext>
                </a:extLst>
              </a:tr>
              <a:tr h="529129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itchFamily="34"/>
                        </a:rPr>
                        <a:t>Kampong Ayer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Kampong Ayer is a small village settlement located mostly on the Brunei River in Brunei.</a:t>
                      </a:r>
                      <a:endParaRPr lang="en-GB" sz="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1 – How does the location of Kampong Ayer compare with where I live?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2 – How do people’s homes at Kampong Ayer compare with mine?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3 – How does the weather at Kampong Ayer compare with the weather where I live?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4 – How do the people in Kampong Ayer travel around compared with how people travel around where I live?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5 – How does going to school in Kampong Ayer compare with my school?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6 – How does the natural environment around Kampong Ayer compare with the natural environment around where I live?</a:t>
                      </a: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1418414"/>
                  </a:ext>
                </a:extLst>
              </a:tr>
              <a:tr h="51356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itchFamily="34"/>
                        </a:rPr>
                        <a:t>Equator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Invisible line around the centre of the world</a:t>
                      </a:r>
                      <a:r>
                        <a:rPr lang="en-GB" sz="9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that divides the north and south hemisphere.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9980100"/>
                  </a:ext>
                </a:extLst>
              </a:tr>
              <a:tr h="529129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itchFamily="34"/>
                        </a:rPr>
                        <a:t>North and South Pole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Centre</a:t>
                      </a:r>
                      <a:r>
                        <a:rPr lang="en-GB" sz="9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of the c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oldest places</a:t>
                      </a:r>
                      <a:r>
                        <a:rPr lang="en-GB" sz="9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on earth, furthest away from the equator.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8615508"/>
                  </a:ext>
                </a:extLst>
              </a:tr>
              <a:tr h="463835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anose="020B0502020202020204" pitchFamily="34" charset="0"/>
                        </a:rPr>
                        <a:t>Continent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Century Gothic" panose="020B0502020202020204" pitchFamily="34" charset="0"/>
                        </a:rPr>
                        <a:t>How the land of the world</a:t>
                      </a:r>
                      <a:r>
                        <a:rPr lang="en-GB" sz="900" baseline="0" dirty="0">
                          <a:latin typeface="Century Gothic" panose="020B0502020202020204" pitchFamily="34" charset="0"/>
                        </a:rPr>
                        <a:t> is divided up into 7 groups of countries.</a:t>
                      </a:r>
                      <a:endParaRPr lang="en-GB" sz="900" dirty="0"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itchFamily="34"/>
                        </a:rPr>
                        <a:t>Sticky Knowledge about </a:t>
                      </a:r>
                    </a:p>
                    <a:p>
                      <a:pPr lvl="0" algn="ctr"/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itchFamily="34"/>
                        </a:rPr>
                        <a:t>Kampong Ayer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8719031"/>
                  </a:ext>
                </a:extLst>
              </a:tr>
              <a:tr h="653624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itchFamily="34"/>
                        </a:rPr>
                        <a:t>Location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Your position or place in a country within the world. 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Kampong Ayer is about the same size area as the county of Devon and the same population as the city of Bristol in the United Kingdom. </a:t>
                      </a:r>
                      <a:endParaRPr lang="en-GB" sz="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673628"/>
                  </a:ext>
                </a:extLst>
              </a:tr>
              <a:tr h="51356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itchFamily="34"/>
                        </a:rPr>
                        <a:t>Climate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Climate refers to aspects of weather over a long time. In hot countries the climate is normally warm.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Kampong Ayer is in the southern Hemisphere in Asia</a:t>
                      </a:r>
                      <a:r>
                        <a:rPr lang="en-GB" sz="9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and the UK is in the Northern Hemisphere near</a:t>
                      </a:r>
                      <a:r>
                        <a:rPr lang="en-GB" sz="9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Europe.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200" b="1" dirty="0">
                        <a:solidFill>
                          <a:srgbClr val="C00000"/>
                        </a:solidFill>
                        <a:latin typeface="Century Gothic" pitchFamily="34"/>
                      </a:endParaRPr>
                    </a:p>
                  </a:txBody>
                  <a:tcPr marT="45726" marB="45726"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8166014"/>
                  </a:ext>
                </a:extLst>
              </a:tr>
              <a:tr h="502808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itchFamily="34"/>
                        </a:rPr>
                        <a:t>Transport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Means to travel from one area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to another 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Because Kampong Ayer is near the sea the river in which it has been built is affected by tides. 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endParaRPr lang="en-GB" sz="14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8809690"/>
                  </a:ext>
                </a:extLst>
              </a:tr>
              <a:tr h="529129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itchFamily="34"/>
                        </a:rPr>
                        <a:t>Water village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Group of houses making up a village, built in the middle of a wide</a:t>
                      </a:r>
                      <a:r>
                        <a:rPr lang="en-GB" sz="9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river.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weather in Kampong Ayer is hot and wet all year round. 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645658"/>
                  </a:ext>
                </a:extLst>
              </a:tr>
              <a:tr h="51356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itchFamily="34"/>
                        </a:rPr>
                        <a:t>Mud huts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Mud huts are basic houses built from what is available in the area. In Africa, mainly from mud.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Kampong Ayer</a:t>
                      </a:r>
                      <a:r>
                        <a:rPr lang="en-GB" sz="9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is a village of mostly wooden buildings on stilts above a river and joined by boardwalks.</a:t>
                      </a:r>
                      <a:endParaRPr lang="en-GB" sz="9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6336988"/>
                  </a:ext>
                </a:extLst>
              </a:tr>
              <a:tr h="52912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anose="020B0502020202020204" pitchFamily="34" charset="0"/>
                        </a:rPr>
                        <a:t>Tropical rainforest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Century Gothic" panose="020B0502020202020204" pitchFamily="34" charset="0"/>
                        </a:rPr>
                        <a:t>Hot wet forest near the equator. 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you don’t own your own boat then a water taxi is vital for travelling from Kampong Ayer across the Brunei River.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dirty="0">
                        <a:solidFill>
                          <a:srgbClr val="C00000"/>
                        </a:solidFill>
                        <a:latin typeface="Century Gothic" pitchFamily="34"/>
                      </a:endParaRPr>
                    </a:p>
                  </a:txBody>
                  <a:tcPr marT="45727" marB="4572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392962"/>
                  </a:ext>
                </a:extLst>
              </a:tr>
              <a:tr h="51356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A14824"/>
                          </a:solidFill>
                          <a:latin typeface="Century Gothic" panose="020B0502020202020204" pitchFamily="34" charset="0"/>
                        </a:rPr>
                        <a:t>Canopy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Upper parts of most of the trees 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Most of the country of Brunei (in which Kampong Ayer is situated) is like – covered with tropical rainforest.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C2B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6" marB="4572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09761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7904" y="603707"/>
            <a:ext cx="2664296" cy="18891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5020" y="4237463"/>
            <a:ext cx="1913838" cy="12488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0010" y="5519524"/>
            <a:ext cx="1932254" cy="1195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018138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117475"/>
            <a:ext cx="8867775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Year 2: Habitats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</p:nvPr>
        </p:nvGraphicFramePr>
        <p:xfrm>
          <a:off x="107504" y="630039"/>
          <a:ext cx="8867774" cy="6129841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13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3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78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627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1838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Working Scientifically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habitats</a:t>
                      </a: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228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habitat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place where a particular animal or plants lives or grows naturally.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Asking simple questions and recognising that they can be answered in different ways.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Observing closely, using simple equipment.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Performing simple tests.</a:t>
                      </a:r>
                    </a:p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Identifying and classifying.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Using their observations and ideas to suggest answers to questions.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Gathering and recording data to help in answering questions.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4708">
                <a:tc vMerge="1">
                  <a:txBody>
                    <a:bodyPr/>
                    <a:lstStyle/>
                    <a:p>
                      <a:pPr lvl="0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8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7" marB="45737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habitat is a place where an animal or plant lives. It provides the animal</a:t>
                      </a:r>
                      <a:r>
                        <a:rPr lang="en-GB" sz="10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or plant with the correct environment to live.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0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eco</a:t>
                      </a:r>
                      <a:r>
                        <a:rPr lang="en-GB" sz="1400" b="1" baseline="0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system</a:t>
                      </a:r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group of plants and animals that interact</a:t>
                      </a:r>
                      <a:r>
                        <a:rPr lang="en-GB" sz="9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with each other and form and ecological unit.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6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rivers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river is a flowing, moving stream of water. Usually a river feeds water into an ocean, lake, pond, or even another river.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many different sorts of habitats around the world from forests to grasslands and from mountain slopes to deserts.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405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woodland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Woodland is a low-density forest with plenty of sunlight and limited shade.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582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Animals like cockroaches are really important in a habitat -they eat the dead plants and recycle the nutrients back into the soil.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290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ponds</a:t>
                      </a:r>
                      <a:endParaRPr lang="en-GB" sz="1800" dirty="0">
                        <a:solidFill>
                          <a:srgbClr val="7FC184"/>
                        </a:solidFill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pond is a body of water smaller than a lake. Ponds support a very wide range of wildlife.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2985">
                <a:tc rowSpan="3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sea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sea is part of the ocean partially enclosed by land. Seas are found on the margins of the ocean and are partially enclosed by land.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938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Common habitats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9316325"/>
                  </a:ext>
                </a:extLst>
              </a:tr>
              <a:tr h="3176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People are causing harm to many habitats. Forests are being burnt down, lakes and rivers polluted and the polar ice caps are melting.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rainforest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Tropical rainforests are forests with tall trees, warm climates and lots of rain.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95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endParaRPr lang="en-GB" dirty="0"/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6114124"/>
                  </a:ext>
                </a:extLst>
              </a:tr>
              <a:tr h="230419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desert</a:t>
                      </a:r>
                      <a:endParaRPr lang="en-GB" sz="1800" dirty="0">
                        <a:solidFill>
                          <a:srgbClr val="7FC184"/>
                        </a:solidFill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desert is any large region that gets very little rain each year. Very few plants or animals live in desert areas.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7127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Because </a:t>
                      </a:r>
                      <a:r>
                        <a:rPr lang="en-GB" sz="1000" b="0" i="0" u="non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resources </a:t>
                      </a: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like water and food may be limited, plant and animal species often compete with each other for food and water.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618952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species</a:t>
                      </a: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group of animals, plants or other living things that all share common characteristics and that are all classified as alike in some manner.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7853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Because the Earth is always changing, habitats are constantly changing.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51581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microhabitats</a:t>
                      </a:r>
                      <a:endParaRPr lang="en-GB" sz="1800" dirty="0">
                        <a:solidFill>
                          <a:srgbClr val="7FC184"/>
                        </a:solidFill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Microhabitats are the small-scale physical requirements of a particular organism or a community of organisms. 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17" marB="4571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936" y="4797152"/>
            <a:ext cx="2586048" cy="196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130987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 noChangeArrowheads="1"/>
          </p:cNvSpPr>
          <p:nvPr/>
        </p:nvSpPr>
        <p:spPr>
          <a:xfrm>
            <a:off x="1475656" y="260648"/>
            <a:ext cx="5915025" cy="369094"/>
          </a:xfrm>
          <a:prstGeom prst="rect">
            <a:avLst/>
          </a:prstGeom>
          <a:noFill/>
          <a:ln>
            <a:noFill/>
          </a:ln>
        </p:spPr>
        <p:txBody>
          <a:bodyPr vert="horz" lIns="68580" tIns="34290" rIns="68580" bIns="34290" rtlCol="0" anchor="ctr" anchorCtr="1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/>
            <a:r>
              <a:rPr lang="en-GB" altLang="en-US" sz="2400" b="1" dirty="0">
                <a:solidFill>
                  <a:srgbClr val="ED7D31">
                    <a:lumMod val="75000"/>
                  </a:srgbClr>
                </a:solidFill>
                <a:latin typeface="Century Gothic" panose="020B0502020202020204" pitchFamily="34" charset="0"/>
              </a:rPr>
              <a:t>Year 2 - Whole Class reading</a:t>
            </a:r>
          </a:p>
        </p:txBody>
      </p:sp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19CD4200-EED8-46A5-81B6-5DBD0DD2F7B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5864910"/>
              </p:ext>
            </p:extLst>
          </p:nvPr>
        </p:nvGraphicFramePr>
        <p:xfrm>
          <a:off x="251520" y="764704"/>
          <a:ext cx="8640959" cy="4824537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77543">
                  <a:extLst>
                    <a:ext uri="{9D8B030D-6E8A-4147-A177-3AD203B41FA5}">
                      <a16:colId xmlns:a16="http://schemas.microsoft.com/office/drawing/2014/main" val="4186730976"/>
                    </a:ext>
                  </a:extLst>
                </a:gridCol>
                <a:gridCol w="2405096">
                  <a:extLst>
                    <a:ext uri="{9D8B030D-6E8A-4147-A177-3AD203B41FA5}">
                      <a16:colId xmlns:a16="http://schemas.microsoft.com/office/drawing/2014/main" val="2628771195"/>
                    </a:ext>
                  </a:extLst>
                </a:gridCol>
                <a:gridCol w="2927673">
                  <a:extLst>
                    <a:ext uri="{9D8B030D-6E8A-4147-A177-3AD203B41FA5}">
                      <a16:colId xmlns:a16="http://schemas.microsoft.com/office/drawing/2014/main" val="308867682"/>
                    </a:ext>
                  </a:extLst>
                </a:gridCol>
                <a:gridCol w="1930647">
                  <a:extLst>
                    <a:ext uri="{9D8B030D-6E8A-4147-A177-3AD203B41FA5}">
                      <a16:colId xmlns:a16="http://schemas.microsoft.com/office/drawing/2014/main" val="3368322103"/>
                    </a:ext>
                  </a:extLst>
                </a:gridCol>
              </a:tblGrid>
              <a:tr h="445526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lvl="0"/>
                      <a:endParaRPr lang="en-GB" sz="1400" dirty="0">
                        <a:solidFill>
                          <a:srgbClr val="C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Key Skills</a:t>
                      </a: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5188173"/>
                  </a:ext>
                </a:extLst>
              </a:tr>
              <a:tr h="3664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island</a:t>
                      </a: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</a:t>
                      </a:r>
                      <a:r>
                        <a:rPr lang="en-GB" sz="7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piece of land surrounded by water.</a:t>
                      </a: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800" dirty="0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To read and infer meaning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1418414"/>
                  </a:ext>
                </a:extLst>
              </a:tr>
              <a:tr h="5999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ocean</a:t>
                      </a:r>
                    </a:p>
                    <a:p>
                      <a:pPr lvl="0"/>
                      <a:endParaRPr lang="en-GB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PrimaryInfant" pitchFamily="2" charset="0"/>
                          <a:ea typeface="+mn-ea"/>
                          <a:cs typeface="+mn-cs"/>
                        </a:rPr>
                        <a:t>A very large expanse of sea.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mpd="sng">
                      <a:noFill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48615508"/>
                  </a:ext>
                </a:extLst>
              </a:tr>
              <a:tr h="668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environment</a:t>
                      </a:r>
                    </a:p>
                    <a:p>
                      <a:pPr lvl="0"/>
                      <a:endParaRPr lang="en-GB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The air, water and land in or on where people,</a:t>
                      </a:r>
                      <a:r>
                        <a:rPr lang="en-GB" sz="900" b="0" baseline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 animal and plants live.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lvl="0" algn="ctr"/>
                      <a:endParaRPr lang="en-GB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L="68580" marR="68580" marT="34295" marB="342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8719031"/>
                  </a:ext>
                </a:extLst>
              </a:tr>
              <a:tr h="661671"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mainland</a:t>
                      </a: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+mn-ea"/>
                          <a:cs typeface="+mn-cs"/>
                        </a:rPr>
                        <a:t>Forming the main part of a country or continent, not including the islands.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>
                        <a:buFont typeface="Wingdings" panose="05000000000000000000" pitchFamily="2" charset="2"/>
                        <a:buChar char="q"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71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atlas</a:t>
                      </a:r>
                    </a:p>
                    <a:p>
                      <a:pPr lvl="0"/>
                      <a:endParaRPr lang="en-GB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A book of maps or charts.</a:t>
                      </a: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08736">
                <a:tc>
                  <a:txBody>
                    <a:bodyPr/>
                    <a:lstStyle/>
                    <a:p>
                      <a:pPr lvl="0"/>
                      <a:r>
                        <a:rPr lang="en-GB" sz="11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transport</a:t>
                      </a: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.Take or carry, people or goods, from one place to another using a vehicle, aircraft or ship.</a:t>
                      </a: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 sz="1200" b="0" dirty="0">
                        <a:solidFill>
                          <a:srgbClr val="C0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362411"/>
                  </a:ext>
                </a:extLst>
              </a:tr>
              <a:tr h="7763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itchFamily="34"/>
                        </a:rPr>
                        <a:t>British Isles</a:t>
                      </a:r>
                    </a:p>
                    <a:p>
                      <a:pPr lvl="0"/>
                      <a:endParaRPr lang="en-GB" sz="1100" b="1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 Group of islands in the North Atlantic North West of Europe, that consist of GB, Ireland, Isle of Man, the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 Hebrides and six thousand smaller islands.</a:t>
                      </a:r>
                      <a:endParaRPr lang="en-GB" sz="900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 marL="68580" marR="68580" marT="34295" marB="3429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34295" marB="342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888814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5F3AADB-95DD-469C-B1F9-A98D853CCD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908720"/>
            <a:ext cx="2952328" cy="16302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05663EE-E227-4BF5-B9CD-B4B03A6175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9952" y="2564904"/>
            <a:ext cx="4199721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410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07C8B7FD347041B12946EAC6C6F2A7" ma:contentTypeVersion="15" ma:contentTypeDescription="Create a new document." ma:contentTypeScope="" ma:versionID="7cd8fc0a4ce5a49c8407333061a72bdd">
  <xsd:schema xmlns:xsd="http://www.w3.org/2001/XMLSchema" xmlns:xs="http://www.w3.org/2001/XMLSchema" xmlns:p="http://schemas.microsoft.com/office/2006/metadata/properties" xmlns:ns3="06d3a63f-28ca-465f-975f-3455941556a6" xmlns:ns4="611c95f0-3403-4ac2-9881-79cfc4324a68" targetNamespace="http://schemas.microsoft.com/office/2006/metadata/properties" ma:root="true" ma:fieldsID="3b63b77820163fe1b5c34f5448bda625" ns3:_="" ns4:_="">
    <xsd:import namespace="06d3a63f-28ca-465f-975f-3455941556a6"/>
    <xsd:import namespace="611c95f0-3403-4ac2-9881-79cfc4324a6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d3a63f-28ca-465f-975f-3455941556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1c95f0-3403-4ac2-9881-79cfc4324a6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6d3a63f-28ca-465f-975f-3455941556a6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08E3C56-6D0D-488C-B70E-8C527BB0F0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6d3a63f-28ca-465f-975f-3455941556a6"/>
    <ds:schemaRef ds:uri="611c95f0-3403-4ac2-9881-79cfc4324a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F85007-C134-44BD-B55A-A00B8D05D23C}">
  <ds:schemaRefs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611c95f0-3403-4ac2-9881-79cfc4324a68"/>
    <ds:schemaRef ds:uri="http://schemas.microsoft.com/office/infopath/2007/PartnerControls"/>
    <ds:schemaRef ds:uri="06d3a63f-28ca-465f-975f-3455941556a6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8C07F38-7D7E-49AE-8E78-E855746D4B0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981</TotalTime>
  <Words>986</Words>
  <Application>Microsoft Office PowerPoint</Application>
  <PresentationFormat>On-screen Show (4:3)</PresentationFormat>
  <Paragraphs>102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Century Gothic</vt:lpstr>
      <vt:lpstr>SassoonPrimaryInfant</vt:lpstr>
      <vt:lpstr>Wingdings</vt:lpstr>
      <vt:lpstr>Office Theme</vt:lpstr>
      <vt:lpstr>1_Office Theme</vt:lpstr>
      <vt:lpstr>How does the geography of Kampong Ayer compare with the geography of where I live ?</vt:lpstr>
      <vt:lpstr>Year 2: Habitats Knowledge Mat</vt:lpstr>
      <vt:lpstr>PowerPoint Presentation</vt:lpstr>
    </vt:vector>
  </TitlesOfParts>
  <Company>Miers Court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: Other Foundation Subjects</dc:title>
  <dc:creator>Michelle Munns</dc:creator>
  <cp:lastModifiedBy>NWood</cp:lastModifiedBy>
  <cp:revision>31</cp:revision>
  <cp:lastPrinted>2023-09-12T06:57:10Z</cp:lastPrinted>
  <dcterms:created xsi:type="dcterms:W3CDTF">2019-11-18T10:47:13Z</dcterms:created>
  <dcterms:modified xsi:type="dcterms:W3CDTF">2023-09-12T17:56:12Z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0x0101006007C8B7FD347041B12946EAC6C6F2A7</vt:lpwstr>
  </property>
</Properties>
</file>